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7EA9D201-DE32-42F7-8B2A-471F48B38177}">
  <a:tblStyle styleId="{7EA9D201-DE32-42F7-8B2A-471F48B38177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22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1200150"/>
            <a:ext cx="9144000" cy="2743199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x="0" y="-1078"/>
            <a:ext cx="1827407" cy="5144627"/>
            <a:chOff x="0" y="-1438"/>
            <a:chExt cx="798029" cy="6859503"/>
          </a:xfrm>
        </p:grpSpPr>
        <p:sp>
          <p:nvSpPr>
            <p:cNvPr id="10" name="Shape 10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x="7316591" y="0"/>
            <a:ext cx="1827407" cy="5144627"/>
            <a:chOff x="0" y="-1438"/>
            <a:chExt cx="798029" cy="6859503"/>
          </a:xfrm>
        </p:grpSpPr>
        <p:sp>
          <p:nvSpPr>
            <p:cNvPr id="13" name="Shape 13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20" name="Shape 2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23" name="Shape 2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31" name="Shape 3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43" name="Shape 4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46" name="Shape 4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53" name="Shape 5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56" name="Shape 5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63" name="Shape 6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66" name="Shape 6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FFCE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Jeopardy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Computer Fundamentals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CPU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circuit programming unit?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circuit processing unit?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central programming unit?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central processing unit?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LCD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linear cathode display?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liquid crystal display?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linear crystal display?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liquid cathode display?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Facebook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an example of an online social network?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an example of an online wiki site?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an example of an online blog?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an example of computer forensics?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Podcast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962575"/>
            <a:ext cx="8229600" cy="3963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radio type program that can be downloaded on demand from the Internet?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group of websites that allow content to be modified?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social network for teens?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online real time communication between employees of a company? 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Bonus Question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Place between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0-1000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Continue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Cybercrime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stealing computers?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criminal activity through the use of computers and/or the Internet?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using your work computer for personal business?</a:t>
            </a:r>
          </a:p>
          <a:p>
            <a:pPr marL="457200" lvl="0" indent="-41910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following someone into a secure area as if your were authorized to be there?                                      </a:t>
            </a: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Information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data processing device?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representation of a fact or figure?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are discrete countable units?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data that is organized, processed and has value?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Bonus Question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Place between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0-1000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Continue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Smart phone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an Apple iphone?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Kindle?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Nook?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Sony Reader?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Flashdrive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another name for the hard drive?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storage device built into the computer?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portable storage device often referred to as a thumb drive?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type of optical storage device?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" name="Shape 76"/>
          <p:cNvGraphicFramePr/>
          <p:nvPr/>
        </p:nvGraphicFramePr>
        <p:xfrm>
          <a:off x="48300" y="62025"/>
          <a:ext cx="9086375" cy="5063800"/>
        </p:xfrm>
        <a:graphic>
          <a:graphicData uri="http://schemas.openxmlformats.org/drawingml/2006/table">
            <a:tbl>
              <a:tblPr>
                <a:noFill/>
                <a:tableStyleId>{7EA9D201-DE32-42F7-8B2A-471F48B38177}</a:tableStyleId>
              </a:tblPr>
              <a:tblGrid>
                <a:gridCol w="1817275"/>
                <a:gridCol w="1817275"/>
                <a:gridCol w="1817275"/>
                <a:gridCol w="1817275"/>
                <a:gridCol w="1817275"/>
              </a:tblGrid>
              <a:tr h="172870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Computer Basics</a:t>
                      </a:r>
                    </a:p>
                  </a:txBody>
                  <a:tcPr marL="91425" marR="91425" marT="91425" marB="91425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Definitions</a:t>
                      </a:r>
                    </a:p>
                  </a:txBody>
                  <a:tcPr marL="91425" marR="91425" marT="91425" marB="914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000"/>
                        <a:t>Abbreviations</a:t>
                      </a:r>
                    </a:p>
                  </a:txBody>
                  <a:tcPr marL="91425" marR="91425" marT="91425" marB="91425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Computers &amp; Society</a:t>
                      </a:r>
                    </a:p>
                  </a:txBody>
                  <a:tcPr marL="91425" marR="91425" marT="91425" marB="91425"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Potpourri</a:t>
                      </a:r>
                    </a:p>
                  </a:txBody>
                  <a:tcPr marL="91425" marR="91425" marT="91425" marB="91425" anchor="ctr">
                    <a:solidFill>
                      <a:srgbClr val="00FFFF"/>
                    </a:solidFill>
                  </a:tcPr>
                </a:tc>
              </a:tr>
              <a:tr h="1111700"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100</a:t>
                      </a:r>
                    </a:p>
                  </a:txBody>
                  <a:tcPr marL="91425" marR="91425" marT="91425" marB="91425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100</a:t>
                      </a:r>
                    </a:p>
                  </a:txBody>
                  <a:tcPr marL="91425" marR="91425" marT="91425" marB="914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100</a:t>
                      </a:r>
                    </a:p>
                  </a:txBody>
                  <a:tcPr marL="91425" marR="91425" marT="91425" marB="91425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100</a:t>
                      </a:r>
                    </a:p>
                  </a:txBody>
                  <a:tcPr marL="91425" marR="91425" marT="91425" marB="91425"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100</a:t>
                      </a:r>
                    </a:p>
                  </a:txBody>
                  <a:tcPr marL="91425" marR="91425" marT="91425" marB="91425" anchor="ctr">
                    <a:solidFill>
                      <a:srgbClr val="00FFFF"/>
                    </a:solidFill>
                  </a:tcPr>
                </a:tc>
              </a:tr>
              <a:tr h="1111700"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200</a:t>
                      </a:r>
                    </a:p>
                  </a:txBody>
                  <a:tcPr marL="91425" marR="91425" marT="91425" marB="91425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200</a:t>
                      </a:r>
                    </a:p>
                  </a:txBody>
                  <a:tcPr marL="91425" marR="91425" marT="91425" marB="914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200</a:t>
                      </a:r>
                    </a:p>
                  </a:txBody>
                  <a:tcPr marL="91425" marR="91425" marT="91425" marB="91425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200</a:t>
                      </a:r>
                    </a:p>
                  </a:txBody>
                  <a:tcPr marL="91425" marR="91425" marT="91425" marB="91425"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200</a:t>
                      </a:r>
                    </a:p>
                  </a:txBody>
                  <a:tcPr marL="91425" marR="91425" marT="91425" marB="91425" anchor="ctr">
                    <a:solidFill>
                      <a:srgbClr val="00FFFF"/>
                    </a:solidFill>
                  </a:tcPr>
                </a:tc>
              </a:tr>
              <a:tr h="1111700"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300</a:t>
                      </a:r>
                    </a:p>
                  </a:txBody>
                  <a:tcPr marL="91425" marR="91425" marT="91425" marB="91425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300</a:t>
                      </a:r>
                    </a:p>
                  </a:txBody>
                  <a:tcPr marL="91425" marR="91425" marT="91425" marB="914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300</a:t>
                      </a:r>
                    </a:p>
                  </a:txBody>
                  <a:tcPr marL="91425" marR="91425" marT="91425" marB="91425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300</a:t>
                      </a:r>
                    </a:p>
                  </a:txBody>
                  <a:tcPr marL="91425" marR="91425" marT="91425" marB="91425"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sng">
                          <a:solidFill>
                            <a:schemeClr val="hlink"/>
                          </a:solidFill>
                          <a:hlinkClick r:id=""/>
                        </a:rPr>
                        <a:t>300</a:t>
                      </a:r>
                    </a:p>
                  </a:txBody>
                  <a:tcPr marL="91425" marR="91425" marT="91425" marB="91425" anchor="ctr"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Types of personal computers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chemeClr val="dk1"/>
                </a:solidFill>
              </a:rPr>
              <a:t>What are operating systems and RAM?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chemeClr val="dk1"/>
                </a:solidFill>
              </a:rPr>
              <a:t>What are notebooks and desktops?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chemeClr val="dk1"/>
                </a:solidFill>
              </a:rPr>
              <a:t>What are mainframes and supercomputers?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chemeClr val="dk1"/>
                </a:solidFill>
              </a:rPr>
              <a:t>What are servers and notebooks?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 b="0">
                <a:solidFill>
                  <a:schemeClr val="dk1"/>
                </a:solidFill>
              </a:rPr>
              <a:t>Input devices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are speakers and a printer?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are a CPU and a keyboard?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are speakers and a mouse?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are the mouse and keyboard?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01425" y="205975"/>
            <a:ext cx="87116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Four Major Functions of the Computer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223625" y="986225"/>
            <a:ext cx="8463299" cy="394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chemeClr val="dk1"/>
                </a:solidFill>
              </a:rPr>
              <a:t>What is input, processing, math and storage?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chemeClr val="dk1"/>
                </a:solidFill>
              </a:rPr>
              <a:t>What is processing, arithmetic, output and storage?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chemeClr val="dk1"/>
                </a:solidFill>
              </a:rPr>
              <a:t>What is input, processing, output and storage?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chemeClr val="dk1"/>
                </a:solidFill>
              </a:rPr>
              <a:t>What is input, solving problems, arithmetic and storage?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Mainframe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11150" y="1200150"/>
            <a:ext cx="83756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outer shell of a notebook computer?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mid-sized server?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an ultrafast system to process scientific data?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large expensive computer that serves hundreds of clients at the same time?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Data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device to enter information into a computer?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are raw facts?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are facts in a useful format?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set of instructions used by a computer?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Byte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logical group of 10 bits?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a logical group of 8 bits?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the smallest unit of digital information?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the largest unit of digital information?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  <a:p>
            <a:pPr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RAM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random access memory?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read access memory?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random address memory?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lphaUcPeriod"/>
            </a:pPr>
            <a:r>
              <a:rPr lang="en">
                <a:solidFill>
                  <a:srgbClr val="000000"/>
                </a:solidFill>
              </a:rPr>
              <a:t>What is read address memory?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"/>
              </a:rPr>
              <a:t>Slide 2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</Words>
  <Application>Microsoft Office PowerPoint</Application>
  <PresentationFormat>On-screen Show (16:9)</PresentationFormat>
  <Paragraphs>119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spotlight</vt:lpstr>
      <vt:lpstr>Jeopardy</vt:lpstr>
      <vt:lpstr>Slide 1</vt:lpstr>
      <vt:lpstr>Types of personal computers</vt:lpstr>
      <vt:lpstr>Input devices</vt:lpstr>
      <vt:lpstr>Four Major Functions of the Computer</vt:lpstr>
      <vt:lpstr>Mainframe</vt:lpstr>
      <vt:lpstr>Data</vt:lpstr>
      <vt:lpstr>Byte</vt:lpstr>
      <vt:lpstr>RAM</vt:lpstr>
      <vt:lpstr>CPU</vt:lpstr>
      <vt:lpstr>LCD</vt:lpstr>
      <vt:lpstr>Facebook</vt:lpstr>
      <vt:lpstr>Podcast</vt:lpstr>
      <vt:lpstr>Bonus Question</vt:lpstr>
      <vt:lpstr>Cybercrime</vt:lpstr>
      <vt:lpstr>Information</vt:lpstr>
      <vt:lpstr>Bonus Question</vt:lpstr>
      <vt:lpstr>Smart phone</vt:lpstr>
      <vt:lpstr>Flashdrive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cp:lastModifiedBy>NHBOE</cp:lastModifiedBy>
  <cp:revision>1</cp:revision>
  <dcterms:modified xsi:type="dcterms:W3CDTF">2014-10-20T12:34:17Z</dcterms:modified>
</cp:coreProperties>
</file>